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37.xml.rels" ContentType="application/vnd.openxmlformats-package.relationships+xml"/>
  <Override PartName="/ppt/slides/_rels/slide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1.gif" ContentType="image/gif"/>
  <Override PartName="/ppt/media/image5.png" ContentType="image/png"/>
  <Override PartName="/ppt/media/image14.png" ContentType="image/png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.png" ContentType="image/png"/>
  <Override PartName="/ppt/media/image1.wmf" ContentType="image/x-wmf"/>
  <Override PartName="/ppt/media/image25.png" ContentType="image/png"/>
  <Override PartName="/ppt/media/image6.png" ContentType="image/png"/>
  <Override PartName="/ppt/media/image15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</p:sldIdLst>
  <p:sldSz cx="9601200" cy="73152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A9B4A5-4003-4510-BBCA-F98D87941F41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DC9FD8-3996-4A29-A78D-AA01CB5A8D5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4328280" cy="569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03360" y="1032840"/>
            <a:ext cx="4328280" cy="569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F2E484-19EB-4EF3-BE0B-2E869AFAD156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E7EBB98-72AE-4545-B4B3-D200A3E4F9D8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4C4DE0-3524-487F-BBE4-CA449C50FA8F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E8E0400-31A6-4E93-BD4C-A05C66E362E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6725DB-3CD7-4499-AA7B-221A34D7CDB0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E1420DA-8194-41A5-8533-B0F5E3BEBA1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://openseizuredetector.org.uk/" TargetMode="External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TextBox 1"/>
          <p:cNvSpPr/>
          <p:nvPr/>
        </p:nvSpPr>
        <p:spPr>
          <a:xfrm>
            <a:off x="363960" y="6863040"/>
            <a:ext cx="6606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44A6211D-440E-4B05-9BDA-EEC08FED865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79880" y="1711440"/>
            <a:ext cx="8640720" cy="424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1"/>
          <p:cNvSpPr/>
          <p:nvPr/>
        </p:nvSpPr>
        <p:spPr>
          <a:xfrm>
            <a:off x="363960" y="6863040"/>
            <a:ext cx="6606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2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10382B97-27FC-472C-93AC-62EC41A83AC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TextBox 1"/>
          <p:cNvSpPr/>
          <p:nvPr/>
        </p:nvSpPr>
        <p:spPr>
          <a:xfrm>
            <a:off x="363960" y="6863040"/>
            <a:ext cx="6606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58360" y="1032840"/>
            <a:ext cx="4328280" cy="569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03720" y="1032840"/>
            <a:ext cx="4328280" cy="569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3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648F1F15-BDB0-4CD4-88B7-BA72C0B6F32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1"/>
          <p:cNvSpPr/>
          <p:nvPr/>
        </p:nvSpPr>
        <p:spPr>
          <a:xfrm>
            <a:off x="363960" y="6863040"/>
            <a:ext cx="6606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4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9F82D8D3-3E70-4A83-8246-84D3C01B80FD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1"/>
          <p:cNvSpPr/>
          <p:nvPr/>
        </p:nvSpPr>
        <p:spPr>
          <a:xfrm>
            <a:off x="363960" y="6863040"/>
            <a:ext cx="6606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sldNum" idx="5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E3289E6B-426B-40E5-ADD0-7CDBEABC1EE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TextBox 1"/>
          <p:cNvSpPr/>
          <p:nvPr/>
        </p:nvSpPr>
        <p:spPr>
          <a:xfrm>
            <a:off x="363960" y="6863040"/>
            <a:ext cx="6606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sldNum" idx="6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A2718A33-7308-48B0-983C-0916BE51C6F2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TextBox 1"/>
          <p:cNvSpPr/>
          <p:nvPr/>
        </p:nvSpPr>
        <p:spPr>
          <a:xfrm>
            <a:off x="363960" y="6863040"/>
            <a:ext cx="6606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sldNum" idx="7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A1A8EC5B-AB5F-4756-9211-640942B270A3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TextBox 1"/>
          <p:cNvSpPr/>
          <p:nvPr/>
        </p:nvSpPr>
        <p:spPr>
          <a:xfrm>
            <a:off x="363960" y="6863040"/>
            <a:ext cx="6606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8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E0E5F993-3C28-4EDE-A8D6-77ABF382F6E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7"/>
          <p:cNvSpPr/>
          <p:nvPr/>
        </p:nvSpPr>
        <p:spPr>
          <a:xfrm flipH="1">
            <a:off x="119880" y="903960"/>
            <a:ext cx="9294480" cy="360"/>
          </a:xfrm>
          <a:prstGeom prst="line">
            <a:avLst/>
          </a:prstGeom>
          <a:ln w="7620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0" bIns="0" anchor="ctr">
            <a:noAutofit/>
          </a:bodyPr>
          <a:p>
            <a:endParaRPr b="0" lang="en-US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TextBox 1"/>
          <p:cNvSpPr/>
          <p:nvPr/>
        </p:nvSpPr>
        <p:spPr>
          <a:xfrm>
            <a:off x="363960" y="6863040"/>
            <a:ext cx="66063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2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http://openseizuredetector.org.uk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dt" idx="9"/>
          </p:nvPr>
        </p:nvSpPr>
        <p:spPr>
          <a:xfrm>
            <a:off x="362160" y="6880680"/>
            <a:ext cx="2239560" cy="22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analog.com/media/en/technical-documentation/data-sheets/ADXL345.pdf" TargetMode="Externa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gif"/><Relationship Id="rId5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who.int/mental_health/mhgap/epi_slides.pdf" TargetMode="External"/><Relationship Id="rId2" Type="http://schemas.openxmlformats.org/officeDocument/2006/relationships/hyperlink" Target="https://www.who.int/mental_health/mhgap/epi_slides.pdf" TargetMode="External"/><Relationship Id="rId3" Type="http://schemas.openxmlformats.org/officeDocument/2006/relationships/hyperlink" Target="https://www.who.int/mental_health/mhgap/epi_slides.pdf" TargetMode="External"/><Relationship Id="rId4" Type="http://schemas.openxmlformats.org/officeDocument/2006/relationships/image" Target="../media/image1.wmf"/><Relationship Id="rId5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www.empatica.com/embrace2/" TargetMode="External"/><Relationship Id="rId2" Type="http://schemas.openxmlformats.org/officeDocument/2006/relationships/hyperlink" Target="https://www.empatica.com/embrace2/" TargetMode="External"/><Relationship Id="rId3" Type="http://schemas.openxmlformats.org/officeDocument/2006/relationships/hyperlink" Target="https://www.samialert.com/" TargetMode="External"/><Relationship Id="rId4" Type="http://schemas.openxmlformats.org/officeDocument/2006/relationships/hyperlink" Target="https://www.academia.edu/113647106/The_Open_Seizure_Database_Facilitating_Research_Into_Non_EEG_Seizure_Detection?uc-sb-sw=99356511" TargetMode="External"/><Relationship Id="rId5" Type="http://schemas.openxmlformats.org/officeDocument/2006/relationships/hyperlink" Target="https://www.techrxiv.org/users/692829/articles/1095532-enhanced-non-eeg-multimodal-seizure-detection-a-real-world-model-for-identifying-generalised-seizures-across-the-ictal-state" TargetMode="External"/><Relationship Id="rId6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openseizuredetector.org.uk/" TargetMode="External"/><Relationship Id="rId2" Type="http://schemas.openxmlformats.org/officeDocument/2006/relationships/hyperlink" Target="https://github.com/openseizuredetector" TargetMode="External"/><Relationship Id="rId3" Type="http://schemas.openxmlformats.org/officeDocument/2006/relationships/hyperlink" Target="https://www.seizure-journal.com/action/showPdf?pii=S1059-1311%2816%2930114-5" TargetMode="External"/><Relationship Id="rId4" Type="http://schemas.openxmlformats.org/officeDocument/2006/relationships/hyperlink" Target="https://www.seizure-journal.com/action/showPdf?pii=S1059-1311%2816%2930114-5" TargetMode="External"/><Relationship Id="rId5" Type="http://schemas.openxmlformats.org/officeDocument/2006/relationships/hyperlink" Target="https://www.seizure-journal.com/action/showPdf?pii=S1059-1311%2816%2930114-5" TargetMode="External"/><Relationship Id="rId6" Type="http://schemas.openxmlformats.org/officeDocument/2006/relationships/hyperlink" Target="https://reader.elsevier.com/reader/sd/pii/S1059131115002204?token=F4001DFA3334F68464494CEF15C71EEB29DDE5EE902904B8102D18CB1A9870641964502F195DF5B94B3811F86481C0EC" TargetMode="External"/><Relationship Id="rId7" Type="http://schemas.openxmlformats.org/officeDocument/2006/relationships/hyperlink" Target="https://reader.elsevier.com/reader/sd/pii/S1059131115002204?token=F4001DFA3334F68464494CEF15C71EEB29DDE5EE902904B8102D18CB1A9870641964502F195DF5B94B3811F86481C0EC" TargetMode="External"/><Relationship Id="rId8" Type="http://schemas.openxmlformats.org/officeDocument/2006/relationships/hyperlink" Target="https://reader.elsevier.com/reader/sd/pii/S1059131115002204?token=F4001DFA3334F68464494CEF15C71EEB29DDE5EE902904B8102D18CB1A9870641964502F195DF5B94B3811F86481C0EC" TargetMode="External"/><Relationship Id="rId9" Type="http://schemas.openxmlformats.org/officeDocument/2006/relationships/hyperlink" Target="https://reader.elsevier.com/reader/sd/pii/S1059131115002204?token=F4001DFA3334F68464494CEF15C71EEB29DDE5EE902904B8102D18CB1A9870641964502F195DF5B94B3811F86481C0EC" TargetMode="External"/><Relationship Id="rId10" Type="http://schemas.openxmlformats.org/officeDocument/2006/relationships/hyperlink" Target="https://doi.org/10.3390/electronics9060968" TargetMode="External"/><Relationship Id="rId11" Type="http://schemas.openxmlformats.org/officeDocument/2006/relationships/hyperlink" Target="https://www.techrxiv.org/users/692829/articles/682772-the-open-seizure-database-facilitating-research-into-non-eeg-seizure-detection" TargetMode="External"/><Relationship Id="rId12" Type="http://schemas.openxmlformats.org/officeDocument/2006/relationships/hyperlink" Target="https://www.techrxiv.org/users/692829/articles/1095532-enhanced-non-eeg-multimodal-seizure-detection-a-real-world-model-for-identifying-generalised-seizures-across-the-ictal-state" TargetMode="External"/><Relationship Id="rId1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epilepsy.com/start-here/about-epilepsy-basics/how-serious-are-seizures" TargetMode="External"/><Relationship Id="rId2" Type="http://schemas.openxmlformats.org/officeDocument/2006/relationships/hyperlink" Target="https://www.nhs.uk/conditions/what-to-do-if-someone-has-a-seizure-fit/" TargetMode="External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openseizuredetector.org.uk/" TargetMode="External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link.springer.com/article/10.1186/1687-6180-2014-183" TargetMode="External"/><Relationship Id="rId2" Type="http://schemas.openxmlformats.org/officeDocument/2006/relationships/hyperlink" Target="https://link.springer.com/article/10.1186/1687-6180-2014-183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56720" y="1586880"/>
            <a:ext cx="8566560" cy="31118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Detection of Epileptic Seizures in a domestic environment</a:t>
            </a:r>
            <a:br>
              <a:rPr sz="3600"/>
            </a:b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…and turning it into a useable consumer device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512000" y="4797360"/>
            <a:ext cx="7056360" cy="14036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Graham Jones, OpenSeizureDetector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rial"/>
              </a:rPr>
              <a:t>Issue 2, 03 November 2024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 idx="10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38B09B42-1AC1-451D-8B70-7AFD92D26BDC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560" cy="16718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Accelerometer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360" cy="199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19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BDD584B2-285D-4DF3-93E4-CC284B1CF3F4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Wrist Worn Accelerometer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0" y="1032840"/>
            <a:ext cx="9428400" cy="49928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You can buy tiny accelerometers on a chip (e.g </a:t>
            </a:r>
            <a:r>
              <a:rPr b="0" lang="en-GB" sz="18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ADXL345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 – 4mg/LSB, over 100Hz sample frequency, data buffer with interrupt driven output)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but it is a SMD so a pain to connect!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We expect the seizure movement to be in the 3-8Hz range.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Sample at 25Hz or greater means we can detect up to 12.5Hz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Shoehorn an integer based FFT library onto a well known microcontroller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Look for an excess of movement in the 3-8Hz range compared to the rest of the spectrum.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Add a buzzer, clock and memory card for logging….Very first prototype shown below.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20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78B1CCE6-E7F1-4067-8A59-0BEF3790901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4" name="Picture 4" descr=""/>
          <p:cNvPicPr/>
          <p:nvPr/>
        </p:nvPicPr>
        <p:blipFill>
          <a:blip r:embed="rId2"/>
          <a:srcRect l="33762" t="37603" r="25019" b="16544"/>
          <a:stretch/>
        </p:blipFill>
        <p:spPr>
          <a:xfrm>
            <a:off x="713880" y="3945960"/>
            <a:ext cx="3155760" cy="300708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5" descr=""/>
          <p:cNvPicPr/>
          <p:nvPr/>
        </p:nvPicPr>
        <p:blipFill>
          <a:blip r:embed="rId3"/>
          <a:srcRect l="7031" t="12687" r="0" b="10605"/>
          <a:stretch/>
        </p:blipFill>
        <p:spPr>
          <a:xfrm>
            <a:off x="4165560" y="3945960"/>
            <a:ext cx="4865760" cy="301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Wrist Worn Accelerometer (2)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123840" y="904320"/>
            <a:ext cx="9304560" cy="55976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Surprisingly, it worked pretty well – can clearly detect ‘seizure like’ movements when worn on the wrist.   Could also work on a bicep, but signal less distinct.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But very bulky and flattened a 9V battery in a few hours, so not practical.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Tried attaching an accelerometer to a floor board, but it was an abysmal failure!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We did go back to the wrist worn accelerometer in the end though – more later…..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21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0523AAB4-BE41-4F08-BFAC-3338763DEDC1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9" name="Picture 2" descr="Epileptic Seizure Detector (2)"/>
          <p:cNvPicPr/>
          <p:nvPr/>
        </p:nvPicPr>
        <p:blipFill>
          <a:blip r:embed="rId1"/>
          <a:stretch/>
        </p:blipFill>
        <p:spPr>
          <a:xfrm>
            <a:off x="1720440" y="1580400"/>
            <a:ext cx="6287040" cy="38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560" cy="16718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Microsoft Kinect Video Game Controller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360" cy="199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22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DEEE7B4B-768F-49B5-AE9F-AAE72881A6B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Game Depth Camera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0" y="1032840"/>
            <a:ext cx="9428400" cy="3367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Because of Benjamin’s Autism, and refusal to sleep in a bed, we really wanted a </a:t>
            </a: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non-contact way of monitoring 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him.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Microsoft Kinect sensor is rather clever in that it contains a </a:t>
            </a: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Depth Camera 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where the pixel values are the distance of the object at that position from the camera.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It works by projecting an </a:t>
            </a: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array of NIR dots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into the room, which are detected by a CMOS camera that is offset from the light source.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Some knowledge of the geometry and shape of the array of dots means you can calculate distance.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Fortunately the Kinect Sensor did all the geometry, and there is an open source driver for it, so I just received a series of images where the pixel values are distance from the camera.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Picture 6" descr=""/>
          <p:cNvPicPr/>
          <p:nvPr/>
        </p:nvPicPr>
        <p:blipFill>
          <a:blip r:embed="rId1"/>
          <a:stretch/>
        </p:blipFill>
        <p:spPr>
          <a:xfrm>
            <a:off x="302040" y="4323240"/>
            <a:ext cx="2830680" cy="187488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4" descr=""/>
          <p:cNvPicPr/>
          <p:nvPr/>
        </p:nvPicPr>
        <p:blipFill>
          <a:blip r:embed="rId2"/>
          <a:stretch/>
        </p:blipFill>
        <p:spPr>
          <a:xfrm>
            <a:off x="3223800" y="4323240"/>
            <a:ext cx="6204960" cy="29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Game Depth Camera (2)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0" y="1032840"/>
            <a:ext cx="614808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Compare Depth Camera frames to measure velocity of features in the room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Image Processing Approach is to collect a series of images and process them to extract a measure of the amount of movement of the test subject: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3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6D9A5B93-E11D-4D14-9351-C0AD2F849FD4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0" name="Picture 7" descr=""/>
          <p:cNvPicPr/>
          <p:nvPr/>
        </p:nvPicPr>
        <p:blipFill>
          <a:blip r:embed="rId1"/>
          <a:stretch/>
        </p:blipFill>
        <p:spPr>
          <a:xfrm>
            <a:off x="7450920" y="1043280"/>
            <a:ext cx="1880640" cy="141048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8" descr=""/>
          <p:cNvPicPr/>
          <p:nvPr/>
        </p:nvPicPr>
        <p:blipFill>
          <a:blip r:embed="rId2"/>
          <a:stretch/>
        </p:blipFill>
        <p:spPr>
          <a:xfrm>
            <a:off x="7449480" y="2653560"/>
            <a:ext cx="1978920" cy="148392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9" descr=""/>
          <p:cNvPicPr/>
          <p:nvPr/>
        </p:nvPicPr>
        <p:blipFill>
          <a:blip r:embed="rId3"/>
          <a:stretch/>
        </p:blipFill>
        <p:spPr>
          <a:xfrm>
            <a:off x="7450920" y="4534560"/>
            <a:ext cx="2031120" cy="15228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1"/>
          <p:cNvSpPr/>
          <p:nvPr/>
        </p:nvSpPr>
        <p:spPr>
          <a:xfrm>
            <a:off x="6255720" y="1126080"/>
            <a:ext cx="11844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Background Image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12"/>
          <p:cNvSpPr/>
          <p:nvPr/>
        </p:nvSpPr>
        <p:spPr>
          <a:xfrm>
            <a:off x="6265080" y="2588760"/>
            <a:ext cx="11844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With Test Subject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13"/>
          <p:cNvSpPr/>
          <p:nvPr/>
        </p:nvSpPr>
        <p:spPr>
          <a:xfrm>
            <a:off x="6149160" y="4147200"/>
            <a:ext cx="118440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Subtract Background to give ‘current’ image of subject.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Box 14"/>
          <p:cNvSpPr/>
          <p:nvPr/>
        </p:nvSpPr>
        <p:spPr>
          <a:xfrm>
            <a:off x="5124960" y="5873400"/>
            <a:ext cx="260064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For each frame, subtract rolling average of ‘current’ images, and amplify the differences – small movements show up clearly.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7" name="Straight Arrow Connector 5"/>
          <p:cNvCxnSpPr/>
          <p:nvPr/>
        </p:nvCxnSpPr>
        <p:spPr>
          <a:xfrm>
            <a:off x="9030600" y="2200680"/>
            <a:ext cx="1080" cy="732960"/>
          </a:xfrm>
          <a:prstGeom prst="straightConnector1">
            <a:avLst/>
          </a:prstGeom>
          <a:ln w="1016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108" name="Straight Arrow Connector 15"/>
          <p:cNvCxnSpPr/>
          <p:nvPr/>
        </p:nvCxnSpPr>
        <p:spPr>
          <a:xfrm>
            <a:off x="9145800" y="3998880"/>
            <a:ext cx="1080" cy="733320"/>
          </a:xfrm>
          <a:prstGeom prst="straightConnector1">
            <a:avLst/>
          </a:prstGeom>
          <a:ln w="101600">
            <a:solidFill>
              <a:srgbClr val="ff0000"/>
            </a:solidFill>
            <a:round/>
            <a:tailEnd len="med" type="triangle" w="med"/>
          </a:ln>
        </p:spPr>
      </p:cxnSp>
      <p:sp>
        <p:nvSpPr>
          <p:cNvPr id="109" name="TextBox 20"/>
          <p:cNvSpPr/>
          <p:nvPr/>
        </p:nvSpPr>
        <p:spPr>
          <a:xfrm>
            <a:off x="160920" y="4426920"/>
            <a:ext cx="1965960" cy="20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Pick out the largest bright area, which we assume is Benjamin, and calculate its intensity – this is a measure of how much he is moving.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defTabSz="483120">
              <a:lnSpc>
                <a:spcPct val="100000"/>
              </a:lnSpc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Record this into a time series for analysis.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22" descr=""/>
          <p:cNvPicPr/>
          <p:nvPr/>
        </p:nvPicPr>
        <p:blipFill>
          <a:blip r:embed="rId4"/>
          <a:stretch/>
        </p:blipFill>
        <p:spPr>
          <a:xfrm>
            <a:off x="2055240" y="4426920"/>
            <a:ext cx="3068640" cy="2301120"/>
          </a:xfrm>
          <a:prstGeom prst="rect">
            <a:avLst/>
          </a:prstGeom>
          <a:ln w="0">
            <a:noFill/>
          </a:ln>
        </p:spPr>
      </p:pic>
      <p:cxnSp>
        <p:nvCxnSpPr>
          <p:cNvPr id="111" name="Straight Arrow Connector 16"/>
          <p:cNvCxnSpPr/>
          <p:nvPr/>
        </p:nvCxnSpPr>
        <p:spPr>
          <a:xfrm flipH="1">
            <a:off x="4937760" y="5684400"/>
            <a:ext cx="2790000" cy="1080"/>
          </a:xfrm>
          <a:prstGeom prst="straightConnector1">
            <a:avLst/>
          </a:prstGeom>
          <a:ln w="101600">
            <a:solidFill>
              <a:srgbClr val="ff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Game Depth Camera (3)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77400" y="1032840"/>
            <a:ext cx="4987800" cy="50162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Develop the image analysis calculation route to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Record the total brightness of the resulting image for each frame.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Look for peaks in the brightness time series.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Interpret peaks as breaths to give us a breathing rate in breaths per minute.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Use a raspberry Pi to display the images and analysis results in our bedroom.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It is not a seizure detector – frame rate is too slow to detect 3-8Hz movement , but it is an apnoea ‘lack of breathing’ detector which provided us with some peace of mind.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First working detection system </a:t>
            </a:r>
            <a:r>
              <a:rPr b="1" lang="en-GB" sz="1800" spc="-1" strike="noStrike">
                <a:solidFill>
                  <a:srgbClr val="ff0000"/>
                </a:solidFill>
                <a:latin typeface="Wingdings"/>
              </a:rPr>
              <a:t>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We used this for a couple of years, but it was too temperamental to suggest other people installed it.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24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CDEF9312-5B77-48DA-B0B5-43488E19C848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15" name="Picture 2" descr="http://www.openseizuredetector.org.uk/wp-content/uploads/2014/01/website_output.png"/>
          <p:cNvPicPr/>
          <p:nvPr/>
        </p:nvPicPr>
        <p:blipFill>
          <a:blip r:embed="rId1"/>
          <a:stretch/>
        </p:blipFill>
        <p:spPr>
          <a:xfrm>
            <a:off x="5066640" y="963360"/>
            <a:ext cx="4294440" cy="454536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5" descr=""/>
          <p:cNvPicPr/>
          <p:nvPr/>
        </p:nvPicPr>
        <p:blipFill>
          <a:blip r:embed="rId2"/>
          <a:srcRect l="14055" t="9960" r="12379" b="4698"/>
          <a:stretch/>
        </p:blipFill>
        <p:spPr>
          <a:xfrm>
            <a:off x="6252480" y="5322600"/>
            <a:ext cx="2570400" cy="18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560" cy="16718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Image Processing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360" cy="199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25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FA9A98CD-0680-4405-A3F3-CD0F7F7C2BB6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Video Image Processing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The Kinect based system was nice in that it confirmed Benjamin was breathing (comforting to know!), but it would not detect a seizure, and was quite power hungry (&gt;30W).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We have a digital video camera in his bedroom, so can we process the images from that to identify seizure-like movement?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Tried two different approaches at different times: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“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Deterministic” image analysis of video frames to track features and deduce movement.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A machine learning (neural network) approach to train a model to recognise ‘normal’ and ‘odd’ postures, where ‘odd’ ones could be seizure-like behaviour.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26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1B73583F-53EA-48BB-9A05-DBEAC47000D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Deterministic Image Analysis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5760" y="857520"/>
            <a:ext cx="8870040" cy="31874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Collect a video frame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Identify ‘interesting’ features in the frame.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Track those features in subsequent frames to determine their speed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Feed the calculated speeds into a Fourier Transform to get frequency of movement – and see if that is ‘seizure like’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Had promising results from a simple ‘test card’ video of moving dots, but real video was just measuring noise.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Tried attaching reflective markers onto Benjamin’s clothes, but not much more successful…And it was very CPU intensive…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ff0000"/>
              </a:buClr>
              <a:buFont typeface="OpenSymbol"/>
              <a:buChar char="—"/>
            </a:pPr>
            <a:r>
              <a:rPr b="1" lang="en-GB" sz="1600" spc="-1" strike="noStrike">
                <a:solidFill>
                  <a:srgbClr val="ff0000"/>
                </a:solidFill>
                <a:latin typeface="Arial"/>
              </a:rPr>
              <a:t>Abandoned!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27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E02E9A66-B01B-45CA-87F0-F03C8981C57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6" name="seizure_test" descr=""/>
          <p:cNvPicPr/>
          <p:nvPr/>
        </p:nvPicPr>
        <p:blipFill>
          <a:blip r:embed="rId1"/>
          <a:stretch/>
        </p:blipFill>
        <p:spPr>
          <a:xfrm>
            <a:off x="5379840" y="4128120"/>
            <a:ext cx="3641400" cy="273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26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26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Agenda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Epilepsy and Seizures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Project Motivation and Objectives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Seizure Detection Techniques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Wrist Worn Accelerometer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Video Game Depth Camera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Deterministic Video Image Analysis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Machine Learning Video Image Analysis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Smart Watches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Proof of Concept to Workable System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Alarm System Requirements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Implementation Challenges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04680" indent="-45720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AutoNum type="alphaLcParenR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End User Experiences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What Next?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Times New Roman"/>
              <a:buAutoNum type="arabicPeriod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Questions?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11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0DDC4931-9661-4D23-A6C0-F1A4A62CAD1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Machine Learning Video Analysis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Sandie noticed that when Benjamin is about to have a seizure, he will adopt an unusual pose – kneeling up looking to one side, getting up onto his hands and knees, waving arms...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If we could detect these ‘odd’ poses we might be able to detect some of his less serious seizures that do not result in sustained regular shaking.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2" marL="1275480" indent="-25488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…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and I had just read a book about using neural networks to do image processing.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The idea was: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Collect lots of ‘normal’ pose images.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Collect as many ‘odd’ pose images as possible, and categorise them manually.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Train a neural network to look at an image from Benjamin’s camera and classify it as ‘Benjamin not Present’, ‘Normal’ or ‘Odd’.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28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3FB091FF-7655-4503-A364-5275D97FCE9B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Machine Learning Video Analysis (2)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180000" y="960840"/>
            <a:ext cx="9248400" cy="28224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Collecting images from the video camera was easy, but classifying manually to find enough ‘odd’ ones to train a model was difficult and tedious.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So I dressed in Benjamin’s favourite Pudsey Bear sleepsuit and demonstrated a lot of ‘odd’ poses for the camera…..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There were a few problems: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The neural network was not detailed enough – I successfully taught it that Benjamin is ‘Normal’ and Graham is ‘Odd’!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Benjamin started to do the ‘odd’ behaviours when there was nothing wrong with him.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400" spc="-1" strike="noStrike">
                <a:solidFill>
                  <a:schemeClr val="dk1"/>
                </a:solidFill>
                <a:latin typeface="Arial"/>
              </a:rPr>
              <a:t>It would be very Benjamin specific, so not much use for anyone else.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Abandoned! …. but the Yolo V11 model now does pose estimation, so could re-visit this?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29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ED02C3BC-F455-4171-A2D7-76C8472ADB3B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3" name="Picture 4" descr=""/>
          <p:cNvPicPr/>
          <p:nvPr/>
        </p:nvPicPr>
        <p:blipFill>
          <a:blip r:embed="rId1"/>
          <a:stretch/>
        </p:blipFill>
        <p:spPr>
          <a:xfrm>
            <a:off x="320040" y="4381920"/>
            <a:ext cx="2894040" cy="2170440"/>
          </a:xfrm>
          <a:prstGeom prst="rect">
            <a:avLst/>
          </a:prstGeom>
          <a:ln w="0">
            <a:noFill/>
          </a:ln>
        </p:spPr>
      </p:pic>
      <p:sp>
        <p:nvSpPr>
          <p:cNvPr id="134" name="TextBox 5"/>
          <p:cNvSpPr/>
          <p:nvPr/>
        </p:nvSpPr>
        <p:spPr>
          <a:xfrm>
            <a:off x="320040" y="4002840"/>
            <a:ext cx="310788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Genuine ‘odd’ image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6" descr=""/>
          <p:cNvPicPr/>
          <p:nvPr/>
        </p:nvPicPr>
        <p:blipFill>
          <a:blip r:embed="rId2"/>
          <a:stretch/>
        </p:blipFill>
        <p:spPr>
          <a:xfrm>
            <a:off x="3429000" y="4381920"/>
            <a:ext cx="2894040" cy="2170440"/>
          </a:xfrm>
          <a:prstGeom prst="rect">
            <a:avLst/>
          </a:prstGeom>
          <a:ln w="0">
            <a:noFill/>
          </a:ln>
        </p:spPr>
      </p:pic>
      <p:sp>
        <p:nvSpPr>
          <p:cNvPr id="136" name="TextBox 7"/>
          <p:cNvSpPr/>
          <p:nvPr/>
        </p:nvSpPr>
        <p:spPr>
          <a:xfrm>
            <a:off x="5105880" y="4002840"/>
            <a:ext cx="310788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Simulated ‘odd’ images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Picture 2" descr="http://www.openseizuredetector.org.uk/wp-content/uploads/2018/04/img_20182404104206.png"/>
          <p:cNvPicPr/>
          <p:nvPr/>
        </p:nvPicPr>
        <p:blipFill>
          <a:blip r:embed="rId3"/>
          <a:stretch/>
        </p:blipFill>
        <p:spPr>
          <a:xfrm>
            <a:off x="6534360" y="4381920"/>
            <a:ext cx="2894040" cy="217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560" cy="16718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Smart Watches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360" cy="199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30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7CE6C2CB-860B-4954-99FF-0AF910E8BA3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SmartWatches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21337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The Invention of the Pebble Smart Watch changed things.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It had the required </a:t>
            </a:r>
            <a:r>
              <a:rPr b="1" lang="en-GB" sz="1800" spc="-1" strike="noStrike">
                <a:solidFill>
                  <a:schemeClr val="dk1"/>
                </a:solidFill>
                <a:latin typeface="Arial"/>
              </a:rPr>
              <a:t>hardware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 (accelerometer, microcontroller, Bluetooth radio, battery).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And most importantly the manufacturer gave away the </a:t>
            </a:r>
            <a:r>
              <a:rPr b="1" lang="en-GB" sz="1800" spc="-1" strike="noStrike">
                <a:solidFill>
                  <a:schemeClr val="dk1"/>
                </a:solidFill>
                <a:latin typeface="Arial"/>
              </a:rPr>
              <a:t>Software Development Kit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so you can write your own software for it….and you programme it in C </a:t>
            </a:r>
            <a:r>
              <a:rPr b="0" lang="en-GB" sz="1800" spc="-1" strike="noStrike">
                <a:solidFill>
                  <a:schemeClr val="dk1"/>
                </a:solidFill>
                <a:latin typeface="Wingdings"/>
              </a:rPr>
              <a:t>:)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So set about implementing the </a:t>
            </a:r>
            <a:r>
              <a:rPr b="1" lang="en-GB" sz="1800" spc="-1" strike="noStrike">
                <a:solidFill>
                  <a:schemeClr val="dk1"/>
                </a:solidFill>
                <a:latin typeface="Arial"/>
              </a:rPr>
              <a:t>accelerometer based seizure detection 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algorithm on it, in the hope we can train Benjamin to wear it.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31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9B9FF9D4-ED25-458F-92D3-5BC81917717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Rounded Rectangle 5"/>
          <p:cNvSpPr/>
          <p:nvPr/>
        </p:nvSpPr>
        <p:spPr>
          <a:xfrm>
            <a:off x="2952720" y="4638240"/>
            <a:ext cx="1721160" cy="48672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Microcontroller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Rounded Rectangle 6"/>
          <p:cNvSpPr/>
          <p:nvPr/>
        </p:nvSpPr>
        <p:spPr>
          <a:xfrm>
            <a:off x="118080" y="3830760"/>
            <a:ext cx="1721160" cy="48672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Accelerometer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46" name="Elbow Connector 8"/>
          <p:cNvCxnSpPr>
            <a:stCxn id="145" idx="3"/>
            <a:endCxn id="144" idx="1"/>
          </p:cNvCxnSpPr>
          <p:nvPr/>
        </p:nvCxnSpPr>
        <p:spPr>
          <a:xfrm>
            <a:off x="1839240" y="4074120"/>
            <a:ext cx="1113840" cy="807840"/>
          </a:xfrm>
          <a:prstGeom prst="bentConnector3">
            <a:avLst>
              <a:gd name="adj1" fmla="val 50080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47" name="Rounded Rectangle 9"/>
          <p:cNvSpPr/>
          <p:nvPr/>
        </p:nvSpPr>
        <p:spPr>
          <a:xfrm>
            <a:off x="102240" y="5055120"/>
            <a:ext cx="1721160" cy="48672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Push Buttons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48" name="Elbow Connector 11"/>
          <p:cNvCxnSpPr>
            <a:stCxn id="147" idx="3"/>
            <a:endCxn id="144" idx="1"/>
          </p:cNvCxnSpPr>
          <p:nvPr/>
        </p:nvCxnSpPr>
        <p:spPr>
          <a:xfrm flipV="1">
            <a:off x="1823400" y="4881600"/>
            <a:ext cx="1129680" cy="417240"/>
          </a:xfrm>
          <a:prstGeom prst="bentConnector3">
            <a:avLst>
              <a:gd name="adj1" fmla="val 50079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49" name="Rounded Rectangle 12"/>
          <p:cNvSpPr/>
          <p:nvPr/>
        </p:nvSpPr>
        <p:spPr>
          <a:xfrm>
            <a:off x="3352680" y="3227760"/>
            <a:ext cx="920880" cy="48672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Display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0" name="Elbow Connector 14"/>
          <p:cNvCxnSpPr>
            <a:stCxn id="144" idx="0"/>
            <a:endCxn id="149" idx="2"/>
          </p:cNvCxnSpPr>
          <p:nvPr/>
        </p:nvCxnSpPr>
        <p:spPr>
          <a:xfrm rot="16200000">
            <a:off x="3351240" y="4176360"/>
            <a:ext cx="924120" cy="360"/>
          </a:xfrm>
          <a:prstGeom prst="bentConnector2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51" name="Rounded Rectangle 16"/>
          <p:cNvSpPr/>
          <p:nvPr/>
        </p:nvSpPr>
        <p:spPr>
          <a:xfrm>
            <a:off x="6076800" y="4553280"/>
            <a:ext cx="1302120" cy="66312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Bluetooth Radio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2" name="Elbow Connector 18"/>
          <p:cNvCxnSpPr>
            <a:stCxn id="144" idx="3"/>
            <a:endCxn id="151" idx="1"/>
          </p:cNvCxnSpPr>
          <p:nvPr/>
        </p:nvCxnSpPr>
        <p:spPr>
          <a:xfrm>
            <a:off x="4673880" y="4881600"/>
            <a:ext cx="1403280" cy="3600"/>
          </a:xfrm>
          <a:prstGeom prst="bentConnector3">
            <a:avLst>
              <a:gd name="adj1" fmla="val 50064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53" name="Rounded Rectangle 19"/>
          <p:cNvSpPr/>
          <p:nvPr/>
        </p:nvSpPr>
        <p:spPr>
          <a:xfrm>
            <a:off x="4315680" y="5959800"/>
            <a:ext cx="1100160" cy="67824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Vibration Motor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4" name="Elbow Connector 21"/>
          <p:cNvCxnSpPr>
            <a:stCxn id="144" idx="2"/>
            <a:endCxn id="153" idx="0"/>
          </p:cNvCxnSpPr>
          <p:nvPr/>
        </p:nvCxnSpPr>
        <p:spPr>
          <a:xfrm flipH="1" rot="16200000">
            <a:off x="3922200" y="5015880"/>
            <a:ext cx="835200" cy="1053000"/>
          </a:xfrm>
          <a:prstGeom prst="bentConnector3">
            <a:avLst>
              <a:gd name="adj1" fmla="val 50021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55" name="Rounded Rectangle 22"/>
          <p:cNvSpPr/>
          <p:nvPr/>
        </p:nvSpPr>
        <p:spPr>
          <a:xfrm>
            <a:off x="918360" y="5992560"/>
            <a:ext cx="920880" cy="486720"/>
          </a:xfrm>
          <a:prstGeom prst="roundRect">
            <a:avLst>
              <a:gd name="adj" fmla="val 7102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chemeClr val="dk1"/>
                </a:solidFill>
                <a:latin typeface="Times New Roman"/>
              </a:rPr>
              <a:t>Battery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6" name="Elbow Connector 24"/>
          <p:cNvCxnSpPr>
            <a:stCxn id="155" idx="3"/>
            <a:endCxn id="144" idx="1"/>
          </p:cNvCxnSpPr>
          <p:nvPr/>
        </p:nvCxnSpPr>
        <p:spPr>
          <a:xfrm flipV="1">
            <a:off x="1839240" y="4881600"/>
            <a:ext cx="1113840" cy="1354680"/>
          </a:xfrm>
          <a:prstGeom prst="bentConnector3">
            <a:avLst>
              <a:gd name="adj1" fmla="val 50080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id="157" name="Picture 32" descr=""/>
          <p:cNvPicPr/>
          <p:nvPr/>
        </p:nvPicPr>
        <p:blipFill>
          <a:blip r:embed="rId1"/>
          <a:srcRect l="19985" t="9530" r="15832" b="28114"/>
          <a:stretch/>
        </p:blipFill>
        <p:spPr>
          <a:xfrm>
            <a:off x="7644600" y="3551040"/>
            <a:ext cx="1867680" cy="241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Seizure Detection Algorithm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58360" y="915480"/>
            <a:ext cx="8870040" cy="10537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Collect accelerometer data (at 25 Hz) for 5 seconds.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25Hz sample rate means we can detect up to 12.5 Hz, which seems to be high enough for human movement.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32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2919EECC-FD07-4FD6-968F-3CF5BB1F8CB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61" name="Picture 2" descr="https://www.openseizuredetector.org.uk/wp-content/uploads/2015/03/Detection_algorithm.png"/>
          <p:cNvPicPr/>
          <p:nvPr/>
        </p:nvPicPr>
        <p:blipFill>
          <a:blip r:embed="rId1"/>
          <a:stretch/>
        </p:blipFill>
        <p:spPr>
          <a:xfrm>
            <a:off x="779400" y="1767600"/>
            <a:ext cx="7395480" cy="554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Does it Work?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180000" y="924840"/>
            <a:ext cx="9248400" cy="609516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Yes – I had expected to have to develop the algorithm to maybe look at shape of spectrum, but the crude bandpass approach in previous slide gives around 80% detection reliability for tonic-clonic seizures.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Issues are: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It detects </a:t>
            </a: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tonic-clonic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 seizures that result in shaking of the arm reliably – if the arm does not shake (because it is a partial seizure) or because it is trapped under the body, there will be no alarm.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We recently added a ‘flap’ detector to detect lower frequency arm ‘flapping’ that is associated with some partial/focal seizures.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It will generate </a:t>
            </a: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false alarms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– brushing teeth, touch typing, touching moving car bodywork all generates vibration in the ‘seizure like’ range.    We get of the order 2 false alarms per day, depending on what Benjamin is doing.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Fitbit bought out Pebble, and promptly shut down manufacture </a:t>
            </a:r>
            <a:r>
              <a:rPr b="0" lang="en-GB" sz="1600" spc="-1" strike="noStrike">
                <a:solidFill>
                  <a:schemeClr val="dk1"/>
                </a:solidFill>
                <a:latin typeface="Wingdings"/>
              </a:rPr>
              <a:t>:(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So now use Garmin watches which also allow </a:t>
            </a: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abnormal heart rate alarms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to be generated – and we can get raw data off them because of use of BLE...but these are expensive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defTabSz="10209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We have a version which works on a low cost ‘PineTime’ smart watch (about £35 imported into the UK).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33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C4DAC262-6EB6-42EA-A83A-D5AA39B9070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Example Data from a Real Seizure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ldNum" idx="34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6EA811CA-C1B5-4737-90C6-87822348889E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"/>
          <p:cNvSpPr/>
          <p:nvPr/>
        </p:nvSpPr>
        <p:spPr>
          <a:xfrm>
            <a:off x="4860000" y="5040000"/>
            <a:ext cx="3599640" cy="10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The system alarmed correctly at time zero on these graphs (Alarm State = 2)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226440" y="1276560"/>
            <a:ext cx="4136760" cy="508680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rcRect l="0" t="0" r="24324" b="29675"/>
          <a:stretch/>
        </p:blipFill>
        <p:spPr>
          <a:xfrm>
            <a:off x="4309920" y="1440000"/>
            <a:ext cx="5229720" cy="323964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 flipV="1">
            <a:off x="7092000" y="4176000"/>
            <a:ext cx="900000" cy="900000"/>
          </a:xfrm>
          <a:prstGeom prst="line">
            <a:avLst/>
          </a:prstGeom>
          <a:ln w="72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6000" rIns="126000" tIns="81000" bIns="81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560" cy="16718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From Proof-of-Concept to Deployable System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360" cy="199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35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3EABB713-9EE3-4481-B9D0-51D68787028B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System Requirements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Demonstrated detection reliability.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Acceptable false alarm rate.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Battery Life &gt; 12 hours.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Self-Diagnosis of Faults, and warn user of fault conditions.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Reliable method of notifying carers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Ability to mute alarms if doing an activity that will generate false alarms.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Log data for future analysis if necessary.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Easy (enough) to get software onto device.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Ability for users to adjust settings to suit their use-case.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0000"/>
                </a:solidFill>
                <a:latin typeface="Arial"/>
              </a:rPr>
              <a:t>This “Boring Software Infrastructure” was the most time consuming part of the project, by a considerable margin.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36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CE686290-CD65-4535-9C9E-CACB48E7EC51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Android Based Alarm System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Num" idx="37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4167E2BB-C1C7-483E-9452-4F0EC6E95E98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79" name="Group 8"/>
          <p:cNvGrpSpPr/>
          <p:nvPr/>
        </p:nvGrpSpPr>
        <p:grpSpPr>
          <a:xfrm>
            <a:off x="824040" y="975960"/>
            <a:ext cx="8339040" cy="2817000"/>
            <a:chOff x="824040" y="975960"/>
            <a:chExt cx="8339040" cy="2817000"/>
          </a:xfrm>
        </p:grpSpPr>
        <p:pic>
          <p:nvPicPr>
            <p:cNvPr id="180" name="Picture 4" descr=""/>
            <p:cNvPicPr/>
            <p:nvPr/>
          </p:nvPicPr>
          <p:blipFill>
            <a:blip r:embed="rId1"/>
            <a:stretch/>
          </p:blipFill>
          <p:spPr>
            <a:xfrm>
              <a:off x="824040" y="975960"/>
              <a:ext cx="8339040" cy="2817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TextBox 5"/>
            <p:cNvSpPr/>
            <p:nvPr/>
          </p:nvSpPr>
          <p:spPr>
            <a:xfrm>
              <a:off x="5554800" y="1375920"/>
              <a:ext cx="1056240" cy="516600"/>
            </a:xfrm>
            <a:prstGeom prst="rect">
              <a:avLst/>
            </a:prstGeom>
            <a:noFill/>
            <a:ln w="0">
              <a:solidFill>
                <a:srgbClr val="bfbfbf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483120">
                <a:lnSpc>
                  <a:spcPct val="100000"/>
                </a:lnSpc>
              </a:pPr>
              <a:r>
                <a:rPr b="0" lang="en-GB" sz="1400" spc="-1" strike="noStrike">
                  <a:solidFill>
                    <a:schemeClr val="lt1">
                      <a:lumMod val="65000"/>
                    </a:schemeClr>
                  </a:solidFill>
                  <a:latin typeface="Arial"/>
                </a:rPr>
                <a:t>SMS Alerts</a:t>
              </a:r>
              <a:endParaRPr b="0" lang="en-GB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82" name="Straight Connector 7"/>
            <p:cNvCxnSpPr>
              <a:endCxn id="181" idx="1"/>
            </p:cNvCxnSpPr>
            <p:nvPr/>
          </p:nvCxnSpPr>
          <p:spPr>
            <a:xfrm flipV="1">
              <a:off x="5113080" y="1634040"/>
              <a:ext cx="442080" cy="556560"/>
            </a:xfrm>
            <a:prstGeom prst="straightConnector1">
              <a:avLst/>
            </a:prstGeom>
            <a:ln w="31750">
              <a:solidFill>
                <a:srgbClr val="007600"/>
              </a:solidFill>
              <a:round/>
            </a:ln>
          </p:spPr>
        </p:cxnSp>
      </p:grpSp>
      <p:pic>
        <p:nvPicPr>
          <p:cNvPr id="183" name="Picture 9" descr=""/>
          <p:cNvPicPr/>
          <p:nvPr/>
        </p:nvPicPr>
        <p:blipFill>
          <a:blip r:embed="rId2"/>
          <a:stretch/>
        </p:blipFill>
        <p:spPr>
          <a:xfrm>
            <a:off x="1330560" y="3738600"/>
            <a:ext cx="1727280" cy="307188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10" descr=""/>
          <p:cNvPicPr/>
          <p:nvPr/>
        </p:nvPicPr>
        <p:blipFill>
          <a:blip r:embed="rId3"/>
          <a:stretch/>
        </p:blipFill>
        <p:spPr>
          <a:xfrm>
            <a:off x="5378040" y="3778920"/>
            <a:ext cx="1730880" cy="3078000"/>
          </a:xfrm>
          <a:prstGeom prst="rect">
            <a:avLst/>
          </a:prstGeom>
          <a:ln w="0">
            <a:noFill/>
          </a:ln>
        </p:spPr>
      </p:pic>
      <p:sp>
        <p:nvSpPr>
          <p:cNvPr id="185" name="TextBox 11"/>
          <p:cNvSpPr/>
          <p:nvPr/>
        </p:nvSpPr>
        <p:spPr>
          <a:xfrm>
            <a:off x="286200" y="3778920"/>
            <a:ext cx="863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800" spc="-1" strike="noStrike">
                <a:solidFill>
                  <a:schemeClr val="dk1"/>
                </a:solidFill>
                <a:latin typeface="Arial"/>
              </a:rPr>
              <a:t>Self-Checking on Start-Up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Box 12"/>
          <p:cNvSpPr/>
          <p:nvPr/>
        </p:nvSpPr>
        <p:spPr>
          <a:xfrm>
            <a:off x="4561560" y="3960720"/>
            <a:ext cx="8636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800" spc="-1" strike="noStrike">
                <a:solidFill>
                  <a:schemeClr val="dk1"/>
                </a:solidFill>
                <a:latin typeface="Arial"/>
              </a:rPr>
              <a:t>Main Display in Alarm Condition</a:t>
            </a:r>
            <a:endParaRPr b="0" lang="en-GB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Epilepsy and Seizures (1)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58360" y="6390720"/>
            <a:ext cx="8870040" cy="337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400" spc="-1" strike="noStrike">
                <a:solidFill>
                  <a:schemeClr val="dk1"/>
                </a:solidFill>
                <a:latin typeface="Arial"/>
              </a:rPr>
              <a:t>From World Health Organisation: </a:t>
            </a:r>
            <a:r>
              <a:rPr b="1" lang="en-GB" sz="14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https</a:t>
            </a:r>
            <a:r>
              <a:rPr b="1" lang="en-GB" sz="14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://</a:t>
            </a:r>
            <a:r>
              <a:rPr b="1" lang="en-GB" sz="1400" spc="-1" strike="noStrike" u="sng">
                <a:solidFill>
                  <a:schemeClr val="dk1"/>
                </a:solidFill>
                <a:uFillTx/>
                <a:latin typeface="Arial"/>
                <a:hlinkClick r:id="rId3"/>
              </a:rPr>
              <a:t>www.who.int/mental_health/mhgap/epi_slides.pdf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sldNum" idx="12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487FF389-A092-4472-88CB-26DF8193D51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8" name="Picture 4" descr=""/>
          <p:cNvPicPr/>
          <p:nvPr/>
        </p:nvPicPr>
        <p:blipFill>
          <a:blip r:embed="rId4"/>
          <a:stretch/>
        </p:blipFill>
        <p:spPr>
          <a:xfrm>
            <a:off x="-2160" y="1013760"/>
            <a:ext cx="9613440" cy="492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Software Architecture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ldNum" idx="38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6F063B5F-9AB3-491A-9B48-DF22AB030BEE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Rectangle 8"/>
          <p:cNvSpPr/>
          <p:nvPr/>
        </p:nvSpPr>
        <p:spPr>
          <a:xfrm>
            <a:off x="152280" y="1066680"/>
            <a:ext cx="3945960" cy="286416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GB" sz="3600" spc="-1" strike="noStrike">
              <a:solidFill>
                <a:schemeClr val="dk1"/>
              </a:solidFill>
              <a:latin typeface="Times New Roman"/>
            </a:endParaRPr>
          </a:p>
        </p:txBody>
      </p:sp>
      <p:sp>
        <p:nvSpPr>
          <p:cNvPr id="190" name="Rounded Rectangle 4"/>
          <p:cNvSpPr/>
          <p:nvPr/>
        </p:nvSpPr>
        <p:spPr>
          <a:xfrm>
            <a:off x="284040" y="1706760"/>
            <a:ext cx="1726560" cy="5932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Accelerometer Data Callback – Store Data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Rounded Rectangle 5"/>
          <p:cNvSpPr/>
          <p:nvPr/>
        </p:nvSpPr>
        <p:spPr>
          <a:xfrm>
            <a:off x="284040" y="2408040"/>
            <a:ext cx="1726560" cy="5932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Heart Rate Data Callback – Store Data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Rounded Rectangle 6"/>
          <p:cNvSpPr/>
          <p:nvPr/>
        </p:nvSpPr>
        <p:spPr>
          <a:xfrm>
            <a:off x="2250000" y="1706760"/>
            <a:ext cx="1726560" cy="167544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Timer Driven Analysis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If we have 5 seconds of data, send it to the phone.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Receive response from phone.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Update Display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Rounded Rectangle 7"/>
          <p:cNvSpPr/>
          <p:nvPr/>
        </p:nvSpPr>
        <p:spPr>
          <a:xfrm>
            <a:off x="284040" y="3154680"/>
            <a:ext cx="1726560" cy="5932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Pushbutton Callback – Manage Watch UI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TextBox 9"/>
          <p:cNvSpPr/>
          <p:nvPr/>
        </p:nvSpPr>
        <p:spPr>
          <a:xfrm>
            <a:off x="1295280" y="1187640"/>
            <a:ext cx="268128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Watch App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Rectangle 12"/>
          <p:cNvSpPr/>
          <p:nvPr/>
        </p:nvSpPr>
        <p:spPr>
          <a:xfrm>
            <a:off x="4581720" y="1066680"/>
            <a:ext cx="4317480" cy="603396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GB" sz="3600" spc="-1" strike="noStrike">
              <a:solidFill>
                <a:schemeClr val="dk1"/>
              </a:solidFill>
              <a:latin typeface="Times New Roman"/>
            </a:endParaRPr>
          </a:p>
        </p:txBody>
      </p:sp>
      <p:sp>
        <p:nvSpPr>
          <p:cNvPr id="196" name="Rounded Rectangle 13"/>
          <p:cNvSpPr/>
          <p:nvPr/>
        </p:nvSpPr>
        <p:spPr>
          <a:xfrm>
            <a:off x="5084640" y="1706760"/>
            <a:ext cx="1726560" cy="5932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Web Server (receives and presents data)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Rounded Rectangle 14"/>
          <p:cNvSpPr/>
          <p:nvPr/>
        </p:nvSpPr>
        <p:spPr>
          <a:xfrm>
            <a:off x="5091120" y="2744640"/>
            <a:ext cx="1726560" cy="7455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Data Received Callback – runs Seizure Detection Algorithm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Rounded Rectangle 15"/>
          <p:cNvSpPr/>
          <p:nvPr/>
        </p:nvSpPr>
        <p:spPr>
          <a:xfrm>
            <a:off x="7050600" y="1706760"/>
            <a:ext cx="1726560" cy="167544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Timer Driven Fault Detection – have we received data at the expected time?  If not, generate Fault condition.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Box 17"/>
          <p:cNvSpPr/>
          <p:nvPr/>
        </p:nvSpPr>
        <p:spPr>
          <a:xfrm>
            <a:off x="5084640" y="1187640"/>
            <a:ext cx="381456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Phone App (Background Service)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0" name="Elbow Connector 19"/>
          <p:cNvCxnSpPr>
            <a:stCxn id="196" idx="2"/>
            <a:endCxn id="197" idx="0"/>
          </p:cNvCxnSpPr>
          <p:nvPr/>
        </p:nvCxnSpPr>
        <p:spPr>
          <a:xfrm flipH="1" rot="16200000">
            <a:off x="5729040" y="2518920"/>
            <a:ext cx="444960" cy="6840"/>
          </a:xfrm>
          <a:prstGeom prst="bentConnector3">
            <a:avLst>
              <a:gd name="adj1" fmla="val 50121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01" name="Rounded Rectangle 22"/>
          <p:cNvSpPr/>
          <p:nvPr/>
        </p:nvSpPr>
        <p:spPr>
          <a:xfrm>
            <a:off x="5091120" y="3794760"/>
            <a:ext cx="1726560" cy="13935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Check Alarms – have we detected seizure-like movement?  Are we in a fault condition? Is Heart Rate within Limits?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02" name="Elbow Connector 24"/>
          <p:cNvCxnSpPr>
            <a:stCxn id="197" idx="2"/>
            <a:endCxn id="201" idx="0"/>
          </p:cNvCxnSpPr>
          <p:nvPr/>
        </p:nvCxnSpPr>
        <p:spPr>
          <a:xfrm rot="16200000">
            <a:off x="5802120" y="3642480"/>
            <a:ext cx="304920" cy="360"/>
          </a:xfrm>
          <a:prstGeom prst="bentConnector2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3" name="Elbow Connector 26"/>
          <p:cNvCxnSpPr>
            <a:stCxn id="198" idx="2"/>
            <a:endCxn id="201" idx="3"/>
          </p:cNvCxnSpPr>
          <p:nvPr/>
        </p:nvCxnSpPr>
        <p:spPr>
          <a:xfrm rot="5400000">
            <a:off x="6810840" y="3388680"/>
            <a:ext cx="1109520" cy="1096560"/>
          </a:xfrm>
          <a:prstGeom prst="bentConnector2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04" name="Rounded Rectangle 27"/>
          <p:cNvSpPr/>
          <p:nvPr/>
        </p:nvSpPr>
        <p:spPr>
          <a:xfrm>
            <a:off x="5097240" y="5692680"/>
            <a:ext cx="1726560" cy="9835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Generate Alarms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Beep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Send SMS Text Message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05" name="Elbow Connector 29"/>
          <p:cNvCxnSpPr>
            <a:stCxn id="201" idx="2"/>
            <a:endCxn id="204" idx="0"/>
          </p:cNvCxnSpPr>
          <p:nvPr/>
        </p:nvCxnSpPr>
        <p:spPr>
          <a:xfrm flipH="1" rot="16200000">
            <a:off x="5705280" y="5437080"/>
            <a:ext cx="504720" cy="6480"/>
          </a:xfrm>
          <a:prstGeom prst="bentConnector3">
            <a:avLst>
              <a:gd name="adj1" fmla="val 50035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06" name="Rounded Rectangle 36"/>
          <p:cNvSpPr/>
          <p:nvPr/>
        </p:nvSpPr>
        <p:spPr>
          <a:xfrm>
            <a:off x="7050600" y="5395320"/>
            <a:ext cx="1726560" cy="59328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Timer Driven Mute Alarms Function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7" name="Elbow Connector 38"/>
          <p:cNvCxnSpPr>
            <a:stCxn id="206" idx="2"/>
            <a:endCxn id="204" idx="3"/>
          </p:cNvCxnSpPr>
          <p:nvPr/>
        </p:nvCxnSpPr>
        <p:spPr>
          <a:xfrm rot="5400000">
            <a:off x="7270920" y="5541480"/>
            <a:ext cx="196200" cy="1090440"/>
          </a:xfrm>
          <a:prstGeom prst="bentConnector2">
            <a:avLst/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8" name="Elbow Connector 40"/>
          <p:cNvCxnSpPr>
            <a:stCxn id="201" idx="1"/>
            <a:endCxn id="196" idx="1"/>
          </p:cNvCxnSpPr>
          <p:nvPr/>
        </p:nvCxnSpPr>
        <p:spPr>
          <a:xfrm rot="10800000">
            <a:off x="5084640" y="2003040"/>
            <a:ext cx="6840" cy="2488320"/>
          </a:xfrm>
          <a:prstGeom prst="bentConnector3">
            <a:avLst>
              <a:gd name="adj1" fmla="val 3883333"/>
            </a:avLst>
          </a:prstGeom>
          <a:ln w="1270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209" name="Elbow Connector 42"/>
          <p:cNvCxnSpPr>
            <a:stCxn id="189" idx="3"/>
            <a:endCxn id="195" idx="1"/>
          </p:cNvCxnSpPr>
          <p:nvPr/>
        </p:nvCxnSpPr>
        <p:spPr>
          <a:xfrm>
            <a:off x="4098240" y="2498760"/>
            <a:ext cx="483840" cy="1585080"/>
          </a:xfrm>
          <a:prstGeom prst="bentConnector3">
            <a:avLst>
              <a:gd name="adj1" fmla="val 50186"/>
            </a:avLst>
          </a:prstGeom>
          <a:ln w="0">
            <a:solidFill>
              <a:srgbClr val="618ffd"/>
            </a:solidFill>
            <a:tailEnd len="med" type="triangle" w="med"/>
          </a:ln>
        </p:spPr>
      </p:cxnSp>
      <p:sp>
        <p:nvSpPr>
          <p:cNvPr id="210" name="Rectangle 44"/>
          <p:cNvSpPr/>
          <p:nvPr/>
        </p:nvSpPr>
        <p:spPr>
          <a:xfrm>
            <a:off x="159120" y="4160520"/>
            <a:ext cx="3945960" cy="286416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GB" sz="3600" spc="-1" strike="noStrike">
              <a:solidFill>
                <a:schemeClr val="dk1"/>
              </a:solidFill>
              <a:latin typeface="Times New Roman"/>
            </a:endParaRPr>
          </a:p>
        </p:txBody>
      </p:sp>
      <p:sp>
        <p:nvSpPr>
          <p:cNvPr id="211" name="Rounded Rectangle 47"/>
          <p:cNvSpPr/>
          <p:nvPr/>
        </p:nvSpPr>
        <p:spPr>
          <a:xfrm>
            <a:off x="2256480" y="4800600"/>
            <a:ext cx="1726560" cy="89100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Timer Driven: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Retrieve Data from Background Service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Display Data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Box 49"/>
          <p:cNvSpPr/>
          <p:nvPr/>
        </p:nvSpPr>
        <p:spPr>
          <a:xfrm>
            <a:off x="557280" y="4281120"/>
            <a:ext cx="342576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83120">
              <a:lnSpc>
                <a:spcPct val="100000"/>
              </a:lnSpc>
            </a:pPr>
            <a:r>
              <a:rPr b="0" lang="en-GB" sz="1900" spc="-1" strike="noStrike">
                <a:solidFill>
                  <a:schemeClr val="dk1"/>
                </a:solidFill>
                <a:latin typeface="Arial"/>
              </a:rPr>
              <a:t>Phone App (User Interface)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Rounded Rectangle 50"/>
          <p:cNvSpPr/>
          <p:nvPr/>
        </p:nvSpPr>
        <p:spPr>
          <a:xfrm>
            <a:off x="344160" y="4793760"/>
            <a:ext cx="1726560" cy="89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Times New Roman"/>
              </a:rPr>
              <a:t>Button / Menu Callbacks to configure system.</a:t>
            </a:r>
            <a:endParaRPr b="0" lang="en-GB" sz="1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14" name="Elbow Connector 28"/>
          <p:cNvCxnSpPr>
            <a:stCxn id="210" idx="3"/>
            <a:endCxn id="195" idx="1"/>
          </p:cNvCxnSpPr>
          <p:nvPr/>
        </p:nvCxnSpPr>
        <p:spPr>
          <a:xfrm flipV="1">
            <a:off x="4105080" y="4083480"/>
            <a:ext cx="477000" cy="1509480"/>
          </a:xfrm>
          <a:prstGeom prst="bentConnector3">
            <a:avLst>
              <a:gd name="adj1" fmla="val 50151"/>
            </a:avLst>
          </a:prstGeom>
          <a:ln w="0">
            <a:solidFill>
              <a:srgbClr val="618ffd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Deployment Challenges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It is licenced under GPL3, so has a ‘</a:t>
            </a: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no guarantees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’ clause in the licence, but do users read that?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To make it easy for users to install, publish app on </a:t>
            </a: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Google Play Store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app needs some ‘Dangerous’ permissions – to send SMS messages or make phone calls without user intervention.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It took a lot of effort to persuade Google that this was a reasonable use case so it could stay on Play Store.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The Watch app is installed manually (by copying the executable file onto the watch on a PC) because Garmin were concerned that this might be a ‘Medical Device’ so </a:t>
            </a: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need FDA approval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.   I don’t have the time or energy to seek FDA approval….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Quite a few users struggle with the manual installation.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39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702FEC1B-330B-46B3-9CB0-6553BAE30120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End User Experience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Take-up has been relatively slow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We do not ‘advertise’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But if it was too popular I would struggle to provide support.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Most people who install the app uninstall it quickly, but do not leave any comments about why.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Those that do leave reviews tend to be positive (better feedback than the commercial equivalent).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Writing documentation for a non-technical user is difficult (for me at least!).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It is all in English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But some users are now providing translations for the app text which is good – now supports several languages.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40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5AD4EAB9-1D0E-4C43-B08A-68C379270B8A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Data Sharing (the Open Seizure Database)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7668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Since 2022 users have had the ability to share their data with the project so we can build up a database of anonymised seizure data and events that caused false alarms.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intention is to use this to create a machine learning algorithm to reduce the false alarm rate from OSD.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41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A447F377-3345-4CEA-9D19-8BF3121491D0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rcRect l="-115" t="4256" r="112" b="1684"/>
          <a:stretch/>
        </p:blipFill>
        <p:spPr>
          <a:xfrm>
            <a:off x="0" y="3240000"/>
            <a:ext cx="9600480" cy="34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What Next?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60220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Since we started on this, commercial seizure detectors have become available (e.g. 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Empatica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 Embrace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, 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3"/>
              </a:rPr>
              <a:t>SAMi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 video based detector.).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I was planning on Scrapping mine when the Embrace finally arrived, but I am not keen on its approach to the alarm system infrastructure -  it relies on distant servers and internet connection to generate an alarm sound at the other side of our house.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Very Low Cost Seizure Detector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PineTime watch is working for accelerometer based detection, but its heart rate monitor is not as good as a Garmin, so needs more development to use heart rate alarms.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Machine Learning Algorithm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Users have contributed data to a ‘Data Sharing’ system, and we use this data to produce an anonymised ‘Open Seizure Database’ (see paper on </a:t>
            </a:r>
            <a:r>
              <a:rPr b="0" lang="en-GB" sz="2000" spc="-1" strike="noStrike" u="sng">
                <a:solidFill>
                  <a:schemeClr val="dk1"/>
                </a:solidFill>
                <a:uFillTx/>
                <a:latin typeface="Arial"/>
                <a:hlinkClick r:id="rId4"/>
              </a:rPr>
              <a:t>academia.edu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).   An early version of the database has been used to develop a </a:t>
            </a:r>
            <a:r>
              <a:rPr b="0" lang="en-GB" sz="2000" spc="-1" strike="noStrike" u="sng">
                <a:solidFill>
                  <a:schemeClr val="dk1"/>
                </a:solidFill>
                <a:uFillTx/>
                <a:latin typeface="Arial"/>
                <a:hlinkClick r:id="rId5"/>
              </a:rPr>
              <a:t>model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, but it needs some more work to incorporate into the Android App.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42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C37F3D6E-117B-4CB8-AD87-D00F398ED2EE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Development Areas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60220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Android App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User Interface Improvements (simplification?)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Data Sharing simplification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Add MQTT support (for IOT integration)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Modernise code (we have a draft V5 but it does not work)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Machine Learning Model &amp; toolkit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Complete training tool chain (nnTrainer2)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Experiment with different models (including different features to input – raw acceleration, vector magnitude, Fourier transform, heart rate.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Watch Apps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PineTime Heart Rate measurement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Support for other watches, such as Fitbit and Android Wear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600" spc="-1" strike="noStrike">
                <a:solidFill>
                  <a:schemeClr val="dk1"/>
                </a:solidFill>
                <a:latin typeface="Arial"/>
              </a:rPr>
              <a:t>Data Sharing API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Make it more robust against excessive data uploads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Return only recent data to android app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1020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Group recent data to make data sharing annotation easier.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43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90DC224F-DD16-4708-B75F-B67F54F36CE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560" cy="16718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Questions or Suggestions?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360" cy="199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44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04E45FF5-4F14-45E0-9A42-3A764B4CBE9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References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https://openseizuredetector.org.uk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https://github.com/openseizuredetector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Van de Vel A. et. al. ``Non-EEG seizuredetection systems and potential SUDEP prevention : State of the art. Review and Update'',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3"/>
              </a:rPr>
              <a:t>Seizure European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4"/>
              </a:rPr>
              <a:t>Journal of Epilepsy, Aug. 2016, pp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5"/>
              </a:rPr>
              <a:t>. 141-153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Bidwell et. al. ``Seizure reporting technologies for epilepsy treatment: A review of clinical information needs and supporting technologies'',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6"/>
              </a:rPr>
              <a:t>Seizure European Journal of Epilepsy,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7"/>
              </a:rPr>
              <a:t>32 (2015),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8"/>
              </a:rPr>
              <a:t>pp.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9"/>
              </a:rPr>
              <a:t>109-117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>
                <a:solidFill>
                  <a:schemeClr val="dk1"/>
                </a:solidFill>
                <a:latin typeface="Arial"/>
              </a:rPr>
              <a:t>Rukasa et. al.; “Evaluation of Wearable Electronics for Epilepsy: A Systematic Review”; Electronics 2020, 9(6), 968;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10"/>
              </a:rPr>
              <a:t>https://doi.org/10.3390/electronics9060968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</a:rPr>
              <a:t>Pordoy et. Al; “The Open Seizure Database Facilitating Research Into Non-EEG Seizure Detection”;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11"/>
              </a:rPr>
              <a:t>techrxiv.org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</a:rPr>
              <a:t>; 2023.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</a:rPr>
              <a:t>Pordoy et. Al; “Enhanced Non-EEG Multimodal Seizure Detection: A Real-World Model for Identifying Generalised Seizures Across The Ictal State”;  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  <a:hlinkClick r:id="rId12"/>
              </a:rPr>
              <a:t>techrxiv.org</a:t>
            </a:r>
            <a:r>
              <a:rPr b="1" lang="en-GB" sz="2000" spc="-1" strike="noStrike" u="sng">
                <a:solidFill>
                  <a:schemeClr val="dk1"/>
                </a:solidFill>
                <a:uFillTx/>
                <a:latin typeface="Arial"/>
              </a:rPr>
              <a:t>; 2023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45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7390FFBF-F11B-4F5E-A7B6-8C5BEE9425B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Epilepsy and Seizures (2)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58360" y="941400"/>
            <a:ext cx="8870040" cy="5776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Types of Seizure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Tonic – Stiffening of muscles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Tonic-Clonic – Stiffening of muscles, followed by shaking.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Myoclonic – Sudden jerks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Atonic – sudden relaxation of muscles – drops to floor.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Absence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Risks associated with seizures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During some seizures, people can injure themselves, develop other medical problems, or have a life-threatening emergency. 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overall risk of dying for people with epilepsy is 1.6 to 3 times higher than for people without epilepsy (</a:t>
            </a:r>
            <a:r>
              <a:rPr b="0" lang="en-GB" sz="20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Epilepsy Foundation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General advice is to call an ambulance if someone has a seizure that lasts for more than 5 minutes (</a:t>
            </a:r>
            <a:r>
              <a:rPr b="0" lang="en-GB" sz="20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NHS</a:t>
            </a: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13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30FD6A0F-C6F3-4CF9-B999-42A807F48225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Project Motivation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9868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Our Son is severely disabled, with issues including: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Autism,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Severe Learning Difficulties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Epilepsy.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We set up a video monitor to check on him: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One morning we noticed he looked odd on the video monitor.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He was having a serious seizure – we had to resuscitate him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Blue light trip to the hospital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The only reason we went to check on him is that we happened to look at the video monitor.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 u="sng">
                <a:solidFill>
                  <a:schemeClr val="dk1"/>
                </a:solidFill>
                <a:uFillTx/>
                <a:latin typeface="Arial"/>
              </a:rPr>
              <a:t>What we really needed was </a:t>
            </a:r>
            <a:r>
              <a:rPr b="1" lang="en-GB" sz="1600" spc="-1" strike="noStrike" u="sng">
                <a:solidFill>
                  <a:schemeClr val="dk1"/>
                </a:solidFill>
                <a:uFillTx/>
                <a:latin typeface="Arial"/>
              </a:rPr>
              <a:t>something to go ‘beep’ </a:t>
            </a:r>
            <a:r>
              <a:rPr b="0" lang="en-GB" sz="1600" spc="-1" strike="noStrike" u="sng">
                <a:solidFill>
                  <a:schemeClr val="dk1"/>
                </a:solidFill>
                <a:uFillTx/>
                <a:latin typeface="Arial"/>
              </a:rPr>
              <a:t>to make us look up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….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Commercial seizure detectors did exist at the time (2013), but they all relied on a pressure sensor in the bed….And Benjamin insisted on sleeping on the floor….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OpenSymbol"/>
              <a:buChar char="—"/>
            </a:pP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0" lang="en-GB" sz="1600" spc="-1" strike="noStrike">
                <a:solidFill>
                  <a:schemeClr val="dk1"/>
                </a:solidFill>
                <a:latin typeface="Arial"/>
              </a:rPr>
              <a:t>so I would have to make my own….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14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49CED96D-5ECA-40D4-B143-49FB87B2D45F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Project Objectives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Monitor Benjamin in his bedroom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 (he is never alone anywhere else).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Preferably Non-contact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sensing as he is autistic and unlikely to tolerate being connected to things.  (we did not manage this, but did persuade him to wear a watch to monitor his movement)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Raise an alarm 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to prompt us to check on him.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Later, as the project matured I extended it to being </a:t>
            </a:r>
            <a:r>
              <a:rPr b="1" lang="en-GB" sz="2400" spc="-1" strike="noStrike">
                <a:solidFill>
                  <a:schemeClr val="dk1"/>
                </a:solidFill>
                <a:latin typeface="Arial"/>
              </a:rPr>
              <a:t>Open Source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 and freely available to other people who might benefit from it, with the intention of making the lowest cost seizure detector possible (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http://openseizuredetector.org.uk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5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4EA4960B-A78B-4E3C-82C1-D96EEB0085AB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56720" y="2423160"/>
            <a:ext cx="8566560" cy="167184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Seizure Detection Techniques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1512000" y="4421160"/>
            <a:ext cx="7056360" cy="199368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16"/>
          </p:nvPr>
        </p:nvSpPr>
        <p:spPr>
          <a:xfrm>
            <a:off x="8405280" y="6986160"/>
            <a:ext cx="1008360" cy="327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3A7CFC27-E1FC-4CCA-8C47-0C88CB4D627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Seizure Symptoms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58360" y="10328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Unusual brain activity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Movement of Limbs (3-8 Hz)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Falls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Breathing Rate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Heart Rate (?)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Skin Conductivity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‘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Odd’ Behaviour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…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..maybe more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17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FC4B1058-6ED2-4EE1-BF5D-3088767CCA79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58360" y="-10080"/>
            <a:ext cx="8870040" cy="91332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ctr">
            <a:noAutofit/>
          </a:bodyPr>
          <a:p>
            <a:pPr indent="0" algn="ctr" defTabSz="102096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GB" sz="3600" spc="-1" strike="noStrike">
                <a:solidFill>
                  <a:schemeClr val="dk1"/>
                </a:solidFill>
                <a:latin typeface="Arial"/>
              </a:rPr>
              <a:t>Methods Available at the Time (2013)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58360" y="1013040"/>
            <a:ext cx="8870040" cy="5695200"/>
          </a:xfrm>
          <a:prstGeom prst="rect">
            <a:avLst/>
          </a:prstGeom>
          <a:noFill/>
          <a:ln w="12600">
            <a:noFill/>
          </a:ln>
        </p:spPr>
        <p:txBody>
          <a:bodyPr numCol="1" spcCol="0" lIns="101160" rIns="101160" tIns="49680" bIns="49680" anchor="t">
            <a:noAutofit/>
          </a:bodyPr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Electroencephalogram (EEG) – measurement of electrical activity in the brain (from 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1"/>
              </a:rPr>
              <a:t>Alotaiby</a:t>
            </a:r>
            <a:r>
              <a:rPr b="0" lang="en-GB" sz="2400" spc="-1" strike="noStrike" u="sng">
                <a:solidFill>
                  <a:schemeClr val="dk1"/>
                </a:solidFill>
                <a:uFillTx/>
                <a:latin typeface="Arial"/>
                <a:hlinkClick r:id="rId2"/>
              </a:rPr>
              <a:t> et. al. 2014</a:t>
            </a: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102096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19 electrodes attached to the head, so not practical in the home.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382320" indent="-382320" defTabSz="10209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GB" sz="2400" spc="-1" strike="noStrike">
                <a:solidFill>
                  <a:schemeClr val="dk1"/>
                </a:solidFill>
                <a:latin typeface="Arial"/>
              </a:rPr>
              <a:t>Bed monitor – detects vibration and possibly moisture.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829800" indent="-320040" defTabSz="1020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—"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/>
                </a:solidFill>
                <a:latin typeface="Arial"/>
              </a:rPr>
              <a:t>But Benjamin slept on the floor, so no use.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8"/>
          </p:nvPr>
        </p:nvSpPr>
        <p:spPr>
          <a:xfrm>
            <a:off x="8321040" y="6858000"/>
            <a:ext cx="1004760" cy="456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6480" rIns="96480" tIns="48240" bIns="48240" anchor="t">
            <a:noAutofit/>
          </a:bodyPr>
          <a:lstStyle>
            <a:lvl1pPr indent="0" algn="r" defTabSz="96588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 defTabSz="965880">
              <a:lnSpc>
                <a:spcPct val="100000"/>
              </a:lnSpc>
              <a:buNone/>
              <a:tabLst>
                <a:tab algn="l" pos="0"/>
              </a:tabLst>
            </a:pPr>
            <a:fld id="{D1021D77-E011-4D24-8FCB-CBD2E8B173B7}" type="slidenum">
              <a:rPr b="0" lang="en-US" sz="11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1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7" name="Picture 4" descr=""/>
          <p:cNvPicPr/>
          <p:nvPr/>
        </p:nvPicPr>
        <p:blipFill>
          <a:blip r:embed="rId3"/>
          <a:stretch/>
        </p:blipFill>
        <p:spPr>
          <a:xfrm>
            <a:off x="1441080" y="2002680"/>
            <a:ext cx="4302720" cy="31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Per_099rv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er_099rv1">
      <a:majorFont>
        <a:latin typeface="Times New Roman" pitchFamily="0" charset="1"/>
        <a:ea typeface=""/>
        <a:cs typeface=""/>
      </a:majorFont>
      <a:minorFont>
        <a:latin typeface="Times New Roman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24219</TotalTime>
  <Application>LibreOffice/24.2.6.2$Linux_X86_64 LibreOffice_project/420$Build-2</Application>
  <AppVersion>15.0000</AppVersion>
  <Words>2831</Words>
  <Paragraphs>289</Paragraphs>
  <Company>Lawrence Berkeley National Laboratory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2013-04-29T18:08:13Z</dcterms:created>
  <dc:creator>Patrick Jelinsky</dc:creator>
  <dc:description/>
  <dc:language>en-GB</dc:language>
  <cp:lastModifiedBy/>
  <cp:lastPrinted>2016-07-28T12:52:50Z</cp:lastPrinted>
  <dcterms:modified xsi:type="dcterms:W3CDTF">2024-11-04T09:40:01Z</dcterms:modified>
  <cp:revision>1402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Custom</vt:lpwstr>
  </property>
  <property fmtid="{D5CDD505-2E9C-101B-9397-08002B2CF9AE}" pid="4" name="Slides">
    <vt:i4>35</vt:i4>
  </property>
</Properties>
</file>